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0" r:id="rId3"/>
    <p:sldId id="257" r:id="rId4"/>
    <p:sldId id="258" r:id="rId5"/>
    <p:sldId id="278" r:id="rId6"/>
    <p:sldId id="279" r:id="rId7"/>
    <p:sldId id="276" r:id="rId8"/>
    <p:sldId id="271" r:id="rId9"/>
    <p:sldId id="273" r:id="rId10"/>
    <p:sldId id="274" r:id="rId11"/>
    <p:sldId id="275" r:id="rId12"/>
    <p:sldId id="267" r:id="rId13"/>
    <p:sldId id="270" r:id="rId14"/>
    <p:sldId id="283" r:id="rId15"/>
    <p:sldId id="281" r:id="rId16"/>
    <p:sldId id="289" r:id="rId17"/>
    <p:sldId id="282" r:id="rId18"/>
    <p:sldId id="291" r:id="rId19"/>
    <p:sldId id="301" r:id="rId20"/>
    <p:sldId id="286" r:id="rId21"/>
    <p:sldId id="300" r:id="rId22"/>
    <p:sldId id="292" r:id="rId23"/>
    <p:sldId id="287" r:id="rId24"/>
    <p:sldId id="299" r:id="rId25"/>
    <p:sldId id="304" r:id="rId26"/>
    <p:sldId id="284" r:id="rId27"/>
    <p:sldId id="30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4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E6AF7-6D59-5F46-AF66-F59D79EAF16A}" type="datetimeFigureOut">
              <a:rPr lang="en-US" smtClean="0"/>
              <a:t>1/29/12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93C99-A084-B846-BC6F-A009A40A2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394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58711-842F-F64B-A54C-4009243CAC9F}" type="datetimeFigureOut">
              <a:rPr lang="en-US" smtClean="0"/>
              <a:t>1/29/12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752CD-D770-C449-8636-FD5805882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964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NetSA</a:t>
            </a:r>
            <a:r>
              <a:rPr lang="en-US" dirty="0" smtClean="0"/>
              <a:t> in DDM…. Slides in </a:t>
            </a:r>
            <a:r>
              <a:rPr lang="en-US" dirty="0" err="1" smtClean="0"/>
              <a:t>Flocon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752CD-D770-C449-8636-FD58058826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58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Relative to each other, so masculinity</a:t>
            </a:r>
            <a:r>
              <a:rPr lang="en-US" baseline="0" dirty="0" smtClean="0"/>
              <a:t> does not imply a country w/ a low score lacks “manly men”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752CD-D770-C449-8636-FD58058826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61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Very nature</a:t>
            </a:r>
            <a:r>
              <a:rPr lang="en-US" baseline="0" dirty="0" smtClean="0"/>
              <a:t> of network attacks is an aggressive behavior, so this may need to be a secondary trait.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752CD-D770-C449-8636-FD580588266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88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r>
              <a:rPr lang="en-US" baseline="0" dirty="0" smtClean="0"/>
              <a:t> you attack directly… going through the front door or are you more subtle.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752CD-D770-C449-8636-FD580588266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752CD-D770-C449-8636-FD580588266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87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752CD-D770-C449-8636-FD580588266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3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752CD-D770-C449-8636-FD580588266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97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752CD-D770-C449-8636-FD580588266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3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21F-48A9-BC4C-B7A7-FBAFBDA0BA79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5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67AD-7BE4-C545-8C89-72553EB0824B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4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E179-97D5-334A-A326-75508F696A18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2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4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0780-67FB-DC43-B4B2-723A8B4F7363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3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796D-B153-7748-BC92-891E5E8E17FE}" type="datetime1">
              <a:rPr lang="en-US" smtClean="0"/>
              <a:t>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8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6C41E-4EDA-234E-8904-8379A7DAC0C1}" type="datetime1">
              <a:rPr lang="en-US" smtClean="0"/>
              <a:t>1/29/12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2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FCEFF-2B58-4944-9112-F858A7715075}" type="datetime1">
              <a:rPr lang="en-US" smtClean="0"/>
              <a:t>1/29/12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7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F27D-22DF-844C-810F-8EF063F82861}" type="datetime1">
              <a:rPr lang="en-US" smtClean="0"/>
              <a:t>1/29/12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4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34345-5ACA-1744-8EEC-CDC088FB05AF}" type="datetime1">
              <a:rPr lang="en-US" smtClean="0"/>
              <a:t>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3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DAFB-2228-2446-8E7F-85CF4E793935}" type="datetime1">
              <a:rPr lang="en-US" smtClean="0"/>
              <a:t>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7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10339-A26C-0140-92AF-A1E3D71F2C58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0A19-E0A6-5B4D-ACB0-E5BA24CFF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4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harsample50@gmail.com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Soft Markers in Attack Attribution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 Sample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212BE-482B-944B-A5B4-32E921DB0750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89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Dimensions &amp;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What do each of these mean to attack patterns?</a:t>
            </a:r>
          </a:p>
          <a:p>
            <a:pPr lvl="1"/>
            <a:r>
              <a:rPr lang="en-US" dirty="0" smtClean="0"/>
              <a:t>Power distance</a:t>
            </a:r>
          </a:p>
          <a:p>
            <a:pPr lvl="2"/>
            <a:r>
              <a:rPr lang="en-US" dirty="0" smtClean="0"/>
              <a:t>Secondary characteristic, more on this later with </a:t>
            </a:r>
            <a:r>
              <a:rPr lang="en-US" dirty="0" err="1" smtClean="0"/>
              <a:t>Guss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Individualism </a:t>
            </a:r>
            <a:r>
              <a:rPr lang="en-US" dirty="0" err="1" smtClean="0"/>
              <a:t>vs</a:t>
            </a:r>
            <a:r>
              <a:rPr lang="en-US" dirty="0" smtClean="0"/>
              <a:t> collectivism</a:t>
            </a:r>
          </a:p>
          <a:p>
            <a:pPr lvl="2"/>
            <a:r>
              <a:rPr lang="en-US" dirty="0" smtClean="0"/>
              <a:t>Would expect to see big steps </a:t>
            </a:r>
            <a:r>
              <a:rPr lang="en-US" dirty="0" err="1" smtClean="0"/>
              <a:t>vs</a:t>
            </a:r>
            <a:r>
              <a:rPr lang="en-US" dirty="0" smtClean="0"/>
              <a:t> incremental steps</a:t>
            </a:r>
          </a:p>
          <a:p>
            <a:pPr lvl="1"/>
            <a:r>
              <a:rPr lang="en-US" dirty="0" smtClean="0"/>
              <a:t>LTO </a:t>
            </a:r>
            <a:r>
              <a:rPr lang="en-US" dirty="0" err="1" smtClean="0"/>
              <a:t>vs</a:t>
            </a:r>
            <a:r>
              <a:rPr lang="en-US" dirty="0" smtClean="0"/>
              <a:t> STO</a:t>
            </a:r>
          </a:p>
          <a:p>
            <a:pPr lvl="2"/>
            <a:r>
              <a:rPr lang="en-US" dirty="0" smtClean="0"/>
              <a:t>Bots, </a:t>
            </a:r>
            <a:r>
              <a:rPr lang="en-US" dirty="0" err="1" smtClean="0"/>
              <a:t>duqu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DoS</a:t>
            </a:r>
          </a:p>
          <a:p>
            <a:pPr lvl="1"/>
            <a:r>
              <a:rPr lang="en-US" dirty="0" smtClean="0"/>
              <a:t>Masculine </a:t>
            </a:r>
            <a:r>
              <a:rPr lang="en-US" dirty="0" err="1" smtClean="0"/>
              <a:t>vs</a:t>
            </a:r>
            <a:r>
              <a:rPr lang="en-US" dirty="0" smtClean="0"/>
              <a:t> Feminine</a:t>
            </a:r>
          </a:p>
          <a:p>
            <a:pPr lvl="2"/>
            <a:r>
              <a:rPr lang="en-US" dirty="0" smtClean="0"/>
              <a:t>Aggressive behaviors</a:t>
            </a:r>
          </a:p>
          <a:p>
            <a:pPr lvl="1"/>
            <a:r>
              <a:rPr lang="en-US" dirty="0" smtClean="0"/>
              <a:t>Uncertainty avoidance</a:t>
            </a:r>
          </a:p>
          <a:p>
            <a:pPr lvl="2"/>
            <a:r>
              <a:rPr lang="en-US" dirty="0" smtClean="0"/>
              <a:t>This may manifest in behaviors not software.</a:t>
            </a:r>
          </a:p>
          <a:p>
            <a:pPr lvl="1"/>
            <a:r>
              <a:rPr lang="en-US" dirty="0" smtClean="0"/>
              <a:t>Indulgence </a:t>
            </a:r>
            <a:r>
              <a:rPr lang="en-US" dirty="0" err="1" smtClean="0"/>
              <a:t>vs</a:t>
            </a:r>
            <a:r>
              <a:rPr lang="en-US" dirty="0" smtClean="0"/>
              <a:t> Restraint</a:t>
            </a:r>
          </a:p>
          <a:p>
            <a:pPr lvl="2"/>
            <a:r>
              <a:rPr lang="en-US" dirty="0" smtClean="0"/>
              <a:t>Instant gratification (DoS) </a:t>
            </a:r>
            <a:r>
              <a:rPr lang="en-US" dirty="0" err="1" smtClean="0"/>
              <a:t>vs</a:t>
            </a:r>
            <a:r>
              <a:rPr lang="en-US" dirty="0" smtClean="0"/>
              <a:t> restraint (</a:t>
            </a:r>
            <a:r>
              <a:rPr lang="en-US" dirty="0" err="1" smtClean="0"/>
              <a:t>duqu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Monumentalism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self effacement</a:t>
            </a:r>
          </a:p>
          <a:p>
            <a:pPr lvl="2"/>
            <a:r>
              <a:rPr lang="en-US" dirty="0" smtClean="0"/>
              <a:t>“Monuments” in code or on servers, bragging, taunting,  leaving behind special objects.</a:t>
            </a:r>
          </a:p>
          <a:p>
            <a:pPr lvl="2"/>
            <a:r>
              <a:rPr lang="en-US" dirty="0" smtClean="0"/>
              <a:t>Lack of “monuments” can also serve as a clue.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73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Dimensions &amp;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Issues, concerns, caveats, etc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“The study of culture and decision making is a relatively new and unexplored field (</a:t>
            </a:r>
            <a:r>
              <a:rPr lang="en-US" dirty="0" err="1" smtClean="0"/>
              <a:t>Guss</a:t>
            </a:r>
            <a:r>
              <a:rPr lang="en-US" dirty="0" smtClean="0"/>
              <a:t>, 2004).”</a:t>
            </a:r>
          </a:p>
          <a:p>
            <a:pPr lvl="2"/>
            <a:r>
              <a:rPr lang="en-US" dirty="0" smtClean="0"/>
              <a:t>Culture and decision making is a component of this study.</a:t>
            </a:r>
          </a:p>
          <a:p>
            <a:pPr lvl="2"/>
            <a:r>
              <a:rPr lang="en-US" dirty="0" smtClean="0"/>
              <a:t>Overall age of cross-cultural study is relatively young, even </a:t>
            </a:r>
            <a:r>
              <a:rPr lang="en-US" dirty="0" err="1" smtClean="0"/>
              <a:t>Hofstede’s</a:t>
            </a:r>
            <a:r>
              <a:rPr lang="en-US" dirty="0" smtClean="0"/>
              <a:t> work is young in research terms.</a:t>
            </a:r>
          </a:p>
          <a:p>
            <a:pPr lvl="1"/>
            <a:r>
              <a:rPr lang="en-US" dirty="0" smtClean="0"/>
              <a:t>Must guard against stereotypes.</a:t>
            </a:r>
          </a:p>
          <a:p>
            <a:pPr lvl="1"/>
            <a:r>
              <a:rPr lang="en-US" dirty="0" smtClean="0"/>
              <a:t>Network attack activity is inherently an aggressive behavior, disproportional representation by certain countries like US.</a:t>
            </a:r>
          </a:p>
          <a:p>
            <a:pPr lvl="1"/>
            <a:r>
              <a:rPr lang="en-US" dirty="0" smtClean="0"/>
              <a:t>Even the obvious, must be supported.</a:t>
            </a:r>
          </a:p>
          <a:p>
            <a:pPr lvl="1"/>
            <a:r>
              <a:rPr lang="en-US" dirty="0" smtClean="0"/>
              <a:t>Something borrowed.</a:t>
            </a:r>
          </a:p>
          <a:p>
            <a:pPr lvl="2"/>
            <a:r>
              <a:rPr lang="en-US" dirty="0" smtClean="0"/>
              <a:t>Role of re-usable code, </a:t>
            </a:r>
          </a:p>
          <a:p>
            <a:pPr lvl="2"/>
            <a:r>
              <a:rPr lang="en-US" dirty="0" smtClean="0"/>
              <a:t>Automated tools etc.</a:t>
            </a:r>
          </a:p>
          <a:p>
            <a:pPr lvl="1"/>
            <a:r>
              <a:rPr lang="en-US" dirty="0" smtClean="0"/>
              <a:t>Not every area may relevant, will need to separate primary and secondary traits for comparisons.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88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Dimensions - </a:t>
            </a:r>
            <a:r>
              <a:rPr lang="en-US" dirty="0" err="1" smtClean="0"/>
              <a:t>Guss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Dr. Dominic </a:t>
            </a:r>
            <a:r>
              <a:rPr lang="en-US" dirty="0" err="1" smtClean="0"/>
              <a:t>Guss</a:t>
            </a:r>
            <a:endParaRPr lang="en-US" dirty="0" smtClean="0"/>
          </a:p>
          <a:p>
            <a:pPr lvl="1"/>
            <a:r>
              <a:rPr lang="en-US" dirty="0" smtClean="0"/>
              <a:t>Examines specific markers</a:t>
            </a:r>
          </a:p>
          <a:p>
            <a:pPr lvl="2"/>
            <a:r>
              <a:rPr lang="en-US" dirty="0" smtClean="0"/>
              <a:t>Individualism </a:t>
            </a:r>
            <a:r>
              <a:rPr lang="en-US" dirty="0" err="1" smtClean="0"/>
              <a:t>vs</a:t>
            </a:r>
            <a:r>
              <a:rPr lang="en-US" dirty="0" smtClean="0"/>
              <a:t> collectivism</a:t>
            </a:r>
          </a:p>
          <a:p>
            <a:pPr lvl="2"/>
            <a:r>
              <a:rPr lang="en-US" dirty="0" smtClean="0"/>
              <a:t>Discovered that individual </a:t>
            </a:r>
            <a:r>
              <a:rPr lang="en-US" dirty="0" err="1" smtClean="0"/>
              <a:t>vs</a:t>
            </a:r>
            <a:r>
              <a:rPr lang="en-US" dirty="0" smtClean="0"/>
              <a:t> collectivist values “can influence the perception of the problem, the generation of strategies and alternatives, and the selection of one alternative (2004)”.</a:t>
            </a:r>
          </a:p>
          <a:p>
            <a:pPr lvl="1"/>
            <a:r>
              <a:rPr lang="en-US" dirty="0" smtClean="0"/>
              <a:t>How does this relate to computer and network attacks?</a:t>
            </a:r>
          </a:p>
          <a:p>
            <a:pPr lvl="2"/>
            <a:r>
              <a:rPr lang="en-US" dirty="0" smtClean="0"/>
              <a:t>Dr. </a:t>
            </a:r>
            <a:r>
              <a:rPr lang="en-US" dirty="0" err="1" smtClean="0"/>
              <a:t>Guss</a:t>
            </a:r>
            <a:r>
              <a:rPr lang="en-US" dirty="0" smtClean="0"/>
              <a:t> gathered inputs for his profiles from Dr. </a:t>
            </a:r>
            <a:r>
              <a:rPr lang="en-US" dirty="0" err="1" smtClean="0"/>
              <a:t>Hofstede</a:t>
            </a:r>
            <a:endParaRPr lang="en-US" dirty="0" smtClean="0"/>
          </a:p>
          <a:p>
            <a:pPr lvl="2"/>
            <a:r>
              <a:rPr lang="en-US" dirty="0" smtClean="0"/>
              <a:t>High degree of individualism correlates to faster decision making  while collectivism correlates to proceeding slowly and carefully.</a:t>
            </a:r>
          </a:p>
          <a:p>
            <a:pPr lvl="1"/>
            <a:r>
              <a:rPr lang="en-US" dirty="0" smtClean="0"/>
              <a:t>Focuses much of his work in theses two areas:</a:t>
            </a:r>
          </a:p>
          <a:p>
            <a:pPr lvl="2"/>
            <a:r>
              <a:rPr lang="en-US" dirty="0" smtClean="0"/>
              <a:t>Complex problem solving (CPS)</a:t>
            </a:r>
          </a:p>
          <a:p>
            <a:pPr marL="1371600" lvl="3" indent="0">
              <a:buNone/>
            </a:pPr>
            <a:r>
              <a:rPr lang="en-US" dirty="0"/>
              <a:t>P</a:t>
            </a:r>
            <a:r>
              <a:rPr lang="en-US" dirty="0" smtClean="0"/>
              <a:t>arsing through the CPS results to determine application to CNA behaviors.</a:t>
            </a:r>
          </a:p>
          <a:p>
            <a:pPr lvl="2"/>
            <a:r>
              <a:rPr lang="en-US" dirty="0" smtClean="0"/>
              <a:t>Dynamic decision making (DDM)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92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Dimensions - </a:t>
            </a:r>
            <a:r>
              <a:rPr lang="en-US" dirty="0" err="1" smtClean="0"/>
              <a:t>Guss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Dr. Dominic </a:t>
            </a:r>
            <a:r>
              <a:rPr lang="en-US" dirty="0" err="1" smtClean="0"/>
              <a:t>Guss</a:t>
            </a:r>
            <a:r>
              <a:rPr lang="en-US" dirty="0" smtClean="0"/>
              <a:t> (continued)</a:t>
            </a:r>
          </a:p>
          <a:p>
            <a:pPr lvl="1"/>
            <a:r>
              <a:rPr lang="en-US" dirty="0" smtClean="0"/>
              <a:t>Individualism </a:t>
            </a:r>
            <a:r>
              <a:rPr lang="en-US" dirty="0" err="1" smtClean="0"/>
              <a:t>vs</a:t>
            </a:r>
            <a:r>
              <a:rPr lang="en-US" dirty="0" smtClean="0"/>
              <a:t> Collectivism</a:t>
            </a:r>
          </a:p>
          <a:p>
            <a:pPr lvl="2"/>
            <a:r>
              <a:rPr lang="en-US" dirty="0" smtClean="0"/>
              <a:t>In individualist cultures people are confident in their decision making ability.</a:t>
            </a:r>
          </a:p>
          <a:p>
            <a:pPr lvl="2"/>
            <a:r>
              <a:rPr lang="en-US" dirty="0" smtClean="0"/>
              <a:t>Collectivist cultures the lack of trust in decision making ability results in higher </a:t>
            </a:r>
            <a:r>
              <a:rPr lang="en-US" dirty="0" err="1" smtClean="0"/>
              <a:t>hypervigilance</a:t>
            </a:r>
            <a:r>
              <a:rPr lang="en-US" dirty="0" smtClean="0"/>
              <a:t>, avoidance, and buck passing.</a:t>
            </a:r>
          </a:p>
          <a:p>
            <a:pPr lvl="1"/>
            <a:r>
              <a:rPr lang="en-US" dirty="0" smtClean="0"/>
              <a:t>Integrated several of </a:t>
            </a:r>
            <a:r>
              <a:rPr lang="en-US" dirty="0" err="1" smtClean="0"/>
              <a:t>Hofstede’s</a:t>
            </a:r>
            <a:r>
              <a:rPr lang="en-US" dirty="0" smtClean="0"/>
              <a:t> areas together such as LTO and Power distance.</a:t>
            </a:r>
          </a:p>
          <a:p>
            <a:pPr lvl="1"/>
            <a:r>
              <a:rPr lang="en-US" dirty="0" smtClean="0"/>
              <a:t>What he expected:</a:t>
            </a:r>
          </a:p>
          <a:p>
            <a:pPr lvl="2"/>
            <a:r>
              <a:rPr lang="en-US" dirty="0" smtClean="0"/>
              <a:t>Collective, high power distance with high long term orientation – should do well w/ CPS.</a:t>
            </a:r>
          </a:p>
          <a:p>
            <a:pPr lvl="1"/>
            <a:r>
              <a:rPr lang="en-US" dirty="0" smtClean="0"/>
              <a:t>What he actually found:</a:t>
            </a:r>
          </a:p>
          <a:p>
            <a:pPr lvl="2"/>
            <a:r>
              <a:rPr lang="en-US" dirty="0" smtClean="0"/>
              <a:t>Individualism correlated with risky and expansive strategies. </a:t>
            </a:r>
            <a:endParaRPr lang="en-US" dirty="0"/>
          </a:p>
          <a:p>
            <a:pPr marL="1371600" lvl="3" indent="0">
              <a:buNone/>
            </a:pPr>
            <a:r>
              <a:rPr lang="en-US" dirty="0" smtClean="0"/>
              <a:t>Do things different.</a:t>
            </a:r>
          </a:p>
          <a:p>
            <a:pPr lvl="2"/>
            <a:r>
              <a:rPr lang="en-US" dirty="0" smtClean="0"/>
              <a:t>Collectivism correlated with incremental and defensive strategies.</a:t>
            </a:r>
          </a:p>
          <a:p>
            <a:pPr marL="1371600" lvl="3" indent="0">
              <a:buNone/>
            </a:pPr>
            <a:r>
              <a:rPr lang="en-US" dirty="0" smtClean="0"/>
              <a:t>Do things better.</a:t>
            </a:r>
          </a:p>
          <a:p>
            <a:pPr lvl="2"/>
            <a:r>
              <a:rPr lang="en-US" dirty="0" smtClean="0"/>
              <a:t>Power distance values intensifies or weakens strategies resulting from individual or collectivist values orientation.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1/28/2012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22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 Dimensions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 does this translate to CNA?</a:t>
            </a:r>
          </a:p>
          <a:p>
            <a:pPr lvl="1"/>
            <a:r>
              <a:rPr lang="en-US" dirty="0" smtClean="0"/>
              <a:t>A few “Art of War” quotes:</a:t>
            </a:r>
          </a:p>
          <a:p>
            <a:pPr lvl="2"/>
            <a:r>
              <a:rPr lang="en-US" dirty="0" smtClean="0"/>
              <a:t>“Know </a:t>
            </a:r>
            <a:r>
              <a:rPr lang="en-US" dirty="0"/>
              <a:t>the enemy and know yourself; in a hundred battles you will never be in peril</a:t>
            </a:r>
            <a:r>
              <a:rPr lang="en-US" dirty="0" smtClean="0"/>
              <a:t>.”</a:t>
            </a:r>
          </a:p>
          <a:p>
            <a:pPr lvl="2"/>
            <a:r>
              <a:rPr lang="en-US" dirty="0"/>
              <a:t>"Thus those skilled in war subdue the enemy's army without </a:t>
            </a:r>
            <a:r>
              <a:rPr lang="en-US" dirty="0" smtClean="0"/>
              <a:t>battle. .</a:t>
            </a:r>
            <a:r>
              <a:rPr lang="en-US" dirty="0"/>
              <a:t>.. They conquer by strategy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Suggests that by understanding cross cultural thought processes we may have an additional data point in attack attribution to add to the other data points currently in use.</a:t>
            </a:r>
          </a:p>
          <a:p>
            <a:pPr lvl="2"/>
            <a:r>
              <a:rPr lang="en-US" dirty="0" smtClean="0"/>
              <a:t>New attacks can be viewed through traditional methods, then mapped to cultural markers in order to gain further insight to our adversaries.</a:t>
            </a:r>
          </a:p>
          <a:p>
            <a:pPr lvl="2"/>
            <a:r>
              <a:rPr lang="en-US" dirty="0" smtClean="0"/>
              <a:t>We may also be able to determine adversary’s specific weaknesses for exploitation.</a:t>
            </a:r>
          </a:p>
          <a:p>
            <a:pPr lvl="2"/>
            <a:r>
              <a:rPr lang="en-US" dirty="0" smtClean="0"/>
              <a:t>The ability to classify attacks by adversary methods offers hope for predictive analysis.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2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 taxonomy of attacks mapped to work by: </a:t>
            </a:r>
            <a:r>
              <a:rPr lang="en-US" dirty="0" err="1" smtClean="0"/>
              <a:t>Hofestede</a:t>
            </a:r>
            <a:r>
              <a:rPr lang="en-US" dirty="0" smtClean="0"/>
              <a:t>, </a:t>
            </a:r>
            <a:r>
              <a:rPr lang="en-US" dirty="0" err="1" smtClean="0"/>
              <a:t>Minkov</a:t>
            </a:r>
            <a:r>
              <a:rPr lang="en-US" dirty="0" smtClean="0"/>
              <a:t>, and </a:t>
            </a:r>
            <a:r>
              <a:rPr lang="en-US" dirty="0" err="1" smtClean="0"/>
              <a:t>Guss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Quantify results.</a:t>
            </a:r>
          </a:p>
          <a:p>
            <a:pPr lvl="1"/>
            <a:r>
              <a:rPr lang="en-US" dirty="0" smtClean="0"/>
              <a:t>Look for patterns.</a:t>
            </a:r>
          </a:p>
          <a:p>
            <a:r>
              <a:rPr lang="en-US" dirty="0" smtClean="0"/>
              <a:t>Create the foundation for further work in this area.</a:t>
            </a:r>
          </a:p>
          <a:p>
            <a:pPr lvl="1"/>
            <a:r>
              <a:rPr lang="en-US" dirty="0" smtClean="0"/>
              <a:t>Cloaking</a:t>
            </a:r>
          </a:p>
          <a:p>
            <a:pPr lvl="1"/>
            <a:r>
              <a:rPr lang="en-US" dirty="0" smtClean="0"/>
              <a:t>Assisting in APT detection and attribution.</a:t>
            </a:r>
          </a:p>
          <a:p>
            <a:pPr lvl="1"/>
            <a:r>
              <a:rPr lang="en-US" dirty="0" smtClean="0"/>
              <a:t>Creating better attacks, customized for adversary.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29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#1	</a:t>
            </a:r>
            <a:endParaRPr lang="en-US" dirty="0"/>
          </a:p>
        </p:txBody>
      </p:sp>
      <p:pic>
        <p:nvPicPr>
          <p:cNvPr id="8" name="Content Placeholder 7" descr="cookie-monster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580" r="-36580"/>
          <a:stretch>
            <a:fillRect/>
          </a:stretch>
        </p:blipFill>
        <p:spPr>
          <a:xfrm>
            <a:off x="457199" y="1600200"/>
            <a:ext cx="8648151" cy="475615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A1A1-778B-9841-A3ED-91AEC36559DD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45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How to bake cupcakes example</a:t>
            </a:r>
          </a:p>
          <a:p>
            <a:pPr lvl="1"/>
            <a:r>
              <a:rPr lang="en-US" dirty="0" smtClean="0"/>
              <a:t>So there is not a British cheekiness value but …</a:t>
            </a:r>
          </a:p>
          <a:p>
            <a:pPr lvl="2"/>
            <a:r>
              <a:rPr lang="en-US" dirty="0" smtClean="0"/>
              <a:t>UK scores high on individualism and low on power distance. </a:t>
            </a:r>
          </a:p>
          <a:p>
            <a:pPr lvl="3"/>
            <a:r>
              <a:rPr lang="en-US" dirty="0" smtClean="0"/>
              <a:t>Have a clever idea? Take the ball and run with it.</a:t>
            </a:r>
          </a:p>
          <a:p>
            <a:pPr lvl="2"/>
            <a:r>
              <a:rPr lang="en-US" dirty="0" smtClean="0"/>
              <a:t>Still researching the indulgence </a:t>
            </a:r>
            <a:r>
              <a:rPr lang="en-US" dirty="0" err="1" smtClean="0"/>
              <a:t>vs</a:t>
            </a:r>
            <a:r>
              <a:rPr lang="en-US" dirty="0" smtClean="0"/>
              <a:t> self-restraint UK scores not available at this time.</a:t>
            </a:r>
          </a:p>
          <a:p>
            <a:pPr lvl="2"/>
            <a:r>
              <a:rPr lang="en-US" dirty="0" smtClean="0"/>
              <a:t>Low on Long Term Orientation</a:t>
            </a:r>
          </a:p>
          <a:p>
            <a:pPr lvl="3"/>
            <a:r>
              <a:rPr lang="en-US" dirty="0" smtClean="0"/>
              <a:t>This may hint at why the web site was defaced instead of “tapped”.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05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#2	</a:t>
            </a:r>
            <a:endParaRPr lang="en-US" dirty="0"/>
          </a:p>
        </p:txBody>
      </p:sp>
      <p:pic>
        <p:nvPicPr>
          <p:cNvPr id="6" name="Content Placeholder 5" descr="Screen shot 2012-01-26 at 7.29.36 A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201" r="-40201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A1A1-778B-9841-A3ED-91AEC36559DD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88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Targeted specific industrial control systems running Windows</a:t>
            </a:r>
          </a:p>
          <a:p>
            <a:pPr lvl="1"/>
            <a:r>
              <a:rPr lang="en-US" dirty="0" smtClean="0"/>
              <a:t>Four zero day attacks</a:t>
            </a:r>
          </a:p>
          <a:p>
            <a:pPr lvl="2"/>
            <a:r>
              <a:rPr lang="en-US" dirty="0" smtClean="0"/>
              <a:t>Creativity </a:t>
            </a:r>
          </a:p>
          <a:p>
            <a:pPr lvl="2"/>
            <a:r>
              <a:rPr lang="en-US" dirty="0" smtClean="0"/>
              <a:t>Funding</a:t>
            </a:r>
          </a:p>
          <a:p>
            <a:pPr lvl="1"/>
            <a:r>
              <a:rPr lang="en-US" dirty="0" smtClean="0"/>
              <a:t>Targeted specific PLCs used to control uranium enrichment by altering the centrifuge speed.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9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am I and why am I looking at this problem?</a:t>
            </a:r>
          </a:p>
          <a:p>
            <a:pPr lvl="1"/>
            <a:r>
              <a:rPr lang="en-US" dirty="0" smtClean="0"/>
              <a:t>Char Sample – student &amp; security professional</a:t>
            </a:r>
          </a:p>
          <a:p>
            <a:pPr lvl="1"/>
            <a:r>
              <a:rPr lang="en-US" dirty="0" smtClean="0"/>
              <a:t>Why do we care about attack attribution?</a:t>
            </a:r>
            <a:endParaRPr lang="en-US" dirty="0"/>
          </a:p>
          <a:p>
            <a:r>
              <a:rPr lang="en-US" dirty="0" smtClean="0"/>
              <a:t>Acknowledgments</a:t>
            </a:r>
          </a:p>
          <a:p>
            <a:pPr lvl="1"/>
            <a:r>
              <a:rPr lang="en-US" dirty="0" smtClean="0"/>
              <a:t>David Barnett, Paul Murray, George Jones, Dr. Dominic </a:t>
            </a:r>
            <a:r>
              <a:rPr lang="en-US" dirty="0" err="1" smtClean="0"/>
              <a:t>Guss</a:t>
            </a:r>
            <a:r>
              <a:rPr lang="en-US" dirty="0" smtClean="0"/>
              <a:t>, and </a:t>
            </a:r>
            <a:r>
              <a:rPr lang="en-US" smtClean="0"/>
              <a:t>Diana Kelley.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09F9-56C6-D144-9C8B-ABE27A88DAAF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9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Example: </a:t>
            </a:r>
            <a:r>
              <a:rPr lang="en-US" dirty="0" err="1" smtClean="0"/>
              <a:t>Stuxnet</a:t>
            </a:r>
            <a:endParaRPr lang="en-US" dirty="0" smtClean="0"/>
          </a:p>
          <a:p>
            <a:pPr lvl="1"/>
            <a:r>
              <a:rPr lang="en-US" dirty="0" smtClean="0"/>
              <a:t>Joint effort US, and Israel.</a:t>
            </a:r>
          </a:p>
          <a:p>
            <a:pPr lvl="2"/>
            <a:r>
              <a:rPr lang="en-US" dirty="0" smtClean="0"/>
              <a:t>US is high on Individualism, Israel is medium.</a:t>
            </a:r>
          </a:p>
          <a:p>
            <a:pPr lvl="3"/>
            <a:r>
              <a:rPr lang="en-US" dirty="0" smtClean="0"/>
              <a:t>Medium score by Israel is important because they will both do differently and do better.</a:t>
            </a:r>
          </a:p>
          <a:p>
            <a:pPr lvl="3"/>
            <a:r>
              <a:rPr lang="en-US" dirty="0" smtClean="0"/>
              <a:t>The uniqueness or newness doing it differently US </a:t>
            </a:r>
          </a:p>
          <a:p>
            <a:pPr lvl="3"/>
            <a:r>
              <a:rPr lang="en-US" dirty="0" smtClean="0"/>
              <a:t>“Israel can pull talent together from across its industry and military to create a team that can focus on a problem until it is solved.”</a:t>
            </a:r>
          </a:p>
          <a:p>
            <a:pPr lvl="2"/>
            <a:r>
              <a:rPr lang="en-US" dirty="0" smtClean="0"/>
              <a:t>Israel has a very low Power Distance score, US  low/medium.</a:t>
            </a:r>
          </a:p>
          <a:p>
            <a:pPr lvl="3"/>
            <a:r>
              <a:rPr lang="en-US" dirty="0" smtClean="0"/>
              <a:t>Implies that Israel will execute faster or before US.</a:t>
            </a:r>
          </a:p>
          <a:p>
            <a:pPr lvl="2"/>
            <a:r>
              <a:rPr lang="en-US" dirty="0" err="1" smtClean="0"/>
              <a:t>Monumentalism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self-effacing</a:t>
            </a:r>
          </a:p>
          <a:p>
            <a:pPr lvl="3"/>
            <a:r>
              <a:rPr lang="en-US" dirty="0" smtClean="0"/>
              <a:t>US ranked in the middle, no scores available for Israel.</a:t>
            </a:r>
          </a:p>
          <a:p>
            <a:pPr lvl="3"/>
            <a:r>
              <a:rPr lang="en-US" dirty="0" smtClean="0"/>
              <a:t>Ongoing debate on this point “</a:t>
            </a:r>
            <a:r>
              <a:rPr lang="en-US" dirty="0" err="1" smtClean="0"/>
              <a:t>Myrtus</a:t>
            </a:r>
            <a:r>
              <a:rPr lang="en-US" dirty="0" smtClean="0"/>
              <a:t>” or “</a:t>
            </a:r>
            <a:r>
              <a:rPr lang="en-US" dirty="0" err="1" smtClean="0"/>
              <a:t>MyRTUs</a:t>
            </a:r>
            <a:r>
              <a:rPr lang="en-US" dirty="0" smtClean="0"/>
              <a:t>”?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54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21</a:t>
            </a:fld>
            <a:endParaRPr lang="en-US"/>
          </a:p>
        </p:txBody>
      </p:sp>
      <p:pic>
        <p:nvPicPr>
          <p:cNvPr id="8" name="Content Placeholder 7" descr="Screen shot 2012-01-26 at 11.45.55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699" r="-156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27127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#3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A1A1-778B-9841-A3ED-91AEC36559DD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22</a:t>
            </a:fld>
            <a:endParaRPr lang="en-US"/>
          </a:p>
        </p:txBody>
      </p:sp>
      <p:pic>
        <p:nvPicPr>
          <p:cNvPr id="8" name="Content Placeholder 7" descr="Screen shot 2012-01-26 at 7.17.54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518" r="-4451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03955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Example: </a:t>
            </a:r>
            <a:r>
              <a:rPr lang="en-US" dirty="0" err="1" smtClean="0"/>
              <a:t>Duqu</a:t>
            </a:r>
            <a:endParaRPr lang="en-US" dirty="0" smtClean="0"/>
          </a:p>
          <a:p>
            <a:pPr lvl="1"/>
            <a:r>
              <a:rPr lang="en-US" dirty="0" smtClean="0"/>
              <a:t>First item that we notice is still no attribution.</a:t>
            </a:r>
          </a:p>
          <a:p>
            <a:pPr lvl="1"/>
            <a:r>
              <a:rPr lang="en-US" dirty="0" smtClean="0"/>
              <a:t>A couple of items of interest</a:t>
            </a:r>
            <a:r>
              <a:rPr lang="en-US" dirty="0"/>
              <a:t>:</a:t>
            </a:r>
            <a:endParaRPr lang="en-US" dirty="0" smtClean="0"/>
          </a:p>
          <a:p>
            <a:pPr lvl="2"/>
            <a:r>
              <a:rPr lang="en-US" dirty="0" smtClean="0"/>
              <a:t>Code re-use from </a:t>
            </a:r>
            <a:r>
              <a:rPr lang="en-US" dirty="0" err="1" smtClean="0"/>
              <a:t>Stuxnet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smtClean="0"/>
              <a:t>Doing something better points to collectivist behavior.</a:t>
            </a:r>
          </a:p>
          <a:p>
            <a:pPr lvl="2"/>
            <a:r>
              <a:rPr lang="en-US" dirty="0" err="1" smtClean="0"/>
              <a:t>Duqu</a:t>
            </a:r>
            <a:r>
              <a:rPr lang="en-US" dirty="0" smtClean="0"/>
              <a:t> extensions</a:t>
            </a:r>
          </a:p>
          <a:p>
            <a:pPr lvl="2"/>
            <a:r>
              <a:rPr lang="en-US" dirty="0" smtClean="0"/>
              <a:t>Nature of the attack – “quiet ex-filtration of info” </a:t>
            </a:r>
          </a:p>
          <a:p>
            <a:pPr lvl="1"/>
            <a:r>
              <a:rPr lang="en-US" dirty="0" err="1" smtClean="0"/>
              <a:t>Duqu</a:t>
            </a:r>
            <a:r>
              <a:rPr lang="en-US" dirty="0" smtClean="0"/>
              <a:t> extensions, uniformity, collectivism</a:t>
            </a:r>
          </a:p>
          <a:p>
            <a:pPr lvl="1"/>
            <a:r>
              <a:rPr lang="en-US" dirty="0" smtClean="0"/>
              <a:t>Exfiltration without calling attention to self hints at self-effacing behavior, or at least a desire to not be seen.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54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Next steps</a:t>
            </a:r>
          </a:p>
          <a:p>
            <a:pPr lvl="1"/>
            <a:r>
              <a:rPr lang="en-US" dirty="0" smtClean="0"/>
              <a:t>Collect known attributed attack information.</a:t>
            </a:r>
          </a:p>
          <a:p>
            <a:pPr lvl="1"/>
            <a:r>
              <a:rPr lang="en-US" dirty="0" smtClean="0"/>
              <a:t>Create taxonomy.</a:t>
            </a:r>
          </a:p>
          <a:p>
            <a:pPr lvl="2"/>
            <a:r>
              <a:rPr lang="en-US" dirty="0" smtClean="0"/>
              <a:t>Define grouping by mapping general attack behaviors to cultural dimensions.</a:t>
            </a:r>
          </a:p>
          <a:p>
            <a:pPr lvl="3"/>
            <a:r>
              <a:rPr lang="en-US" dirty="0" smtClean="0"/>
              <a:t>Example: Were there “monuments”</a:t>
            </a:r>
            <a:r>
              <a:rPr lang="en-US" dirty="0"/>
              <a:t> </a:t>
            </a:r>
            <a:r>
              <a:rPr lang="en-US" dirty="0" smtClean="0"/>
              <a:t>left in the code?</a:t>
            </a:r>
          </a:p>
          <a:p>
            <a:pPr lvl="3"/>
            <a:r>
              <a:rPr lang="en-US" dirty="0" smtClean="0"/>
              <a:t>Is this a novel attack, an improvement on an existing attack, or a creative re-use of existing attacks.</a:t>
            </a:r>
          </a:p>
          <a:p>
            <a:pPr lvl="2"/>
            <a:r>
              <a:rPr lang="en-US" dirty="0" smtClean="0"/>
              <a:t>Organize attacks into groupings and determine ranking/scoring scale.</a:t>
            </a:r>
          </a:p>
          <a:p>
            <a:pPr lvl="2"/>
            <a:r>
              <a:rPr lang="en-US" dirty="0" smtClean="0"/>
              <a:t>Quantify results, look for clusters.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99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should we care?</a:t>
            </a:r>
            <a:endParaRPr lang="en-US" dirty="0"/>
          </a:p>
          <a:p>
            <a:pPr lvl="1"/>
            <a:r>
              <a:rPr lang="en-US" dirty="0" smtClean="0"/>
              <a:t>Attack attribution is much more than simple strike back capabilities.</a:t>
            </a:r>
          </a:p>
          <a:p>
            <a:pPr lvl="1"/>
            <a:r>
              <a:rPr lang="en-US" dirty="0" smtClean="0"/>
              <a:t>Give counter attackers greater certainty.</a:t>
            </a:r>
          </a:p>
          <a:p>
            <a:pPr lvl="1"/>
            <a:r>
              <a:rPr lang="en-US" dirty="0" smtClean="0"/>
              <a:t>Potential to better anticipate attackers motivations and next move.</a:t>
            </a:r>
            <a:endParaRPr lang="en-US" dirty="0"/>
          </a:p>
          <a:p>
            <a:pPr lvl="1"/>
            <a:r>
              <a:rPr lang="en-US" dirty="0" smtClean="0"/>
              <a:t>Provides context for much of our current data.</a:t>
            </a:r>
          </a:p>
          <a:p>
            <a:pPr lvl="1"/>
            <a:r>
              <a:rPr lang="en-US" dirty="0" smtClean="0"/>
              <a:t>I am not alone: </a:t>
            </a:r>
          </a:p>
          <a:p>
            <a:pPr lvl="2"/>
            <a:r>
              <a:rPr lang="en-US" dirty="0" smtClean="0"/>
              <a:t>2009 Yu &amp; Yang “An Analysis of the Impact Chinese and Western Cultural Values Have on Technological Innovation” Wuhan University of 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159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data … of course!</a:t>
            </a:r>
          </a:p>
          <a:p>
            <a:pPr lvl="1"/>
            <a:r>
              <a:rPr lang="en-US" dirty="0" smtClean="0"/>
              <a:t>Attributed attack reports are always helpful.</a:t>
            </a:r>
          </a:p>
          <a:p>
            <a:pPr lvl="1"/>
            <a:r>
              <a:rPr lang="en-US" dirty="0" smtClean="0"/>
              <a:t>More results on cross-cultural cognitive differences.</a:t>
            </a:r>
          </a:p>
          <a:p>
            <a:pPr lvl="1"/>
            <a:r>
              <a:rPr lang="en-US" dirty="0" smtClean="0"/>
              <a:t>Any help or support you can give me.</a:t>
            </a:r>
          </a:p>
          <a:p>
            <a:pPr lvl="2"/>
            <a:r>
              <a:rPr lang="en-US" dirty="0" smtClean="0"/>
              <a:t>Contact: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2"/>
              </a:rPr>
              <a:t>charsample50@gmail.com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9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</a:p>
          <a:p>
            <a:r>
              <a:rPr lang="en-US" smtClean="0"/>
              <a:t>Comments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Explanation of the problem</a:t>
            </a:r>
          </a:p>
          <a:p>
            <a:pPr lvl="1"/>
            <a:r>
              <a:rPr lang="en-US" dirty="0" smtClean="0"/>
              <a:t>We simply don’t really know the source of many attacks, we guess.</a:t>
            </a:r>
          </a:p>
          <a:p>
            <a:pPr lvl="1"/>
            <a:r>
              <a:rPr lang="en-US" dirty="0" smtClean="0"/>
              <a:t>Some attackers boast and tell us… at least what they want us to know or think.</a:t>
            </a:r>
          </a:p>
          <a:p>
            <a:pPr lvl="1"/>
            <a:r>
              <a:rPr lang="en-US" dirty="0" smtClean="0"/>
              <a:t>There appears to be a war going on, can we get a little creative?</a:t>
            </a:r>
          </a:p>
          <a:p>
            <a:pPr lvl="1"/>
            <a:r>
              <a:rPr lang="en-US" dirty="0" smtClean="0"/>
              <a:t>Recognize this as a supplement </a:t>
            </a:r>
            <a:r>
              <a:rPr lang="en-US" i="1" dirty="0" smtClean="0"/>
              <a:t>not </a:t>
            </a:r>
            <a:r>
              <a:rPr lang="en-US" dirty="0" smtClean="0"/>
              <a:t>a replacement.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509F9-56C6-D144-9C8B-ABE27A88DAAF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2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Attribution Background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little history.</a:t>
            </a:r>
          </a:p>
          <a:p>
            <a:r>
              <a:rPr lang="en-US" dirty="0" smtClean="0"/>
              <a:t>Tracing back in the day was pretty easy, then came firewalls.</a:t>
            </a:r>
            <a:endParaRPr lang="en-US" dirty="0"/>
          </a:p>
          <a:p>
            <a:pPr lvl="1"/>
            <a:r>
              <a:rPr lang="en-US" dirty="0" smtClean="0"/>
              <a:t>NATs</a:t>
            </a:r>
          </a:p>
          <a:p>
            <a:pPr lvl="1"/>
            <a:r>
              <a:rPr lang="en-US" dirty="0" smtClean="0"/>
              <a:t>Proxies</a:t>
            </a:r>
          </a:p>
          <a:p>
            <a:pPr lvl="1"/>
            <a:r>
              <a:rPr lang="en-US" dirty="0" err="1" smtClean="0"/>
              <a:t>Anonymizers</a:t>
            </a:r>
            <a:r>
              <a:rPr lang="en-US" dirty="0" smtClean="0"/>
              <a:t> etc.</a:t>
            </a:r>
          </a:p>
          <a:p>
            <a:pPr lvl="1"/>
            <a:r>
              <a:rPr lang="en-US" dirty="0" smtClean="0"/>
              <a:t>Tunnels</a:t>
            </a:r>
            <a:endParaRPr lang="en-US" dirty="0"/>
          </a:p>
          <a:p>
            <a:r>
              <a:rPr lang="en-US" dirty="0" smtClean="0"/>
              <a:t>A trace today almost never shows all of the hops.</a:t>
            </a:r>
            <a:endParaRPr lang="en-US" dirty="0"/>
          </a:p>
          <a:p>
            <a:r>
              <a:rPr lang="en-US" dirty="0" smtClean="0"/>
              <a:t>Tracking software gets inserted, discovered, then turned off.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A307-0ABE-B44F-BC17-F2202FD44385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25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Solutions Limitations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Relies on cooperation.</a:t>
            </a:r>
          </a:p>
          <a:p>
            <a:r>
              <a:rPr lang="en-US" dirty="0"/>
              <a:t>F</a:t>
            </a:r>
            <a:r>
              <a:rPr lang="en-US" dirty="0" smtClean="0"/>
              <a:t>ocuses exclusively on technical aspects.</a:t>
            </a:r>
          </a:p>
          <a:p>
            <a:r>
              <a:rPr lang="en-US" dirty="0"/>
              <a:t>D</a:t>
            </a:r>
            <a:r>
              <a:rPr lang="en-US" dirty="0" smtClean="0"/>
              <a:t>ynamic environment (fast flux sites) is more challenging.</a:t>
            </a:r>
          </a:p>
          <a:p>
            <a:r>
              <a:rPr lang="en-US" dirty="0" smtClean="0"/>
              <a:t>Generally speaking we are spending a lot of resources for incremental improvements.</a:t>
            </a:r>
          </a:p>
          <a:p>
            <a:r>
              <a:rPr lang="en-US" dirty="0" smtClean="0"/>
              <a:t>In part, our problems are grey (or fuzzy) but our technology solutions are binary (b/w).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02E0-A4EB-1944-8993-E5F8841551E7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21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Perspective?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find your self in a hole, stop digging. (no pun intended)</a:t>
            </a:r>
          </a:p>
          <a:p>
            <a:r>
              <a:rPr lang="en-US" dirty="0" smtClean="0"/>
              <a:t>What other areas of science can help us?</a:t>
            </a:r>
          </a:p>
          <a:p>
            <a:pPr lvl="1"/>
            <a:r>
              <a:rPr lang="en-US" dirty="0" smtClean="0"/>
              <a:t>Can we get an assist from the soft sciences?</a:t>
            </a:r>
          </a:p>
          <a:p>
            <a:pPr lvl="2"/>
            <a:r>
              <a:rPr lang="en-US" dirty="0" smtClean="0"/>
              <a:t>Criminals are profiled in other crimes</a:t>
            </a:r>
          </a:p>
          <a:p>
            <a:pPr lvl="2"/>
            <a:r>
              <a:rPr lang="en-US" dirty="0" smtClean="0"/>
              <a:t>Can we profile Computer Network Attack (CNA) behaviors?</a:t>
            </a:r>
          </a:p>
          <a:p>
            <a:pPr lvl="3"/>
            <a:r>
              <a:rPr lang="en-US" dirty="0" smtClean="0"/>
              <a:t>If we can, to what degree?</a:t>
            </a:r>
          </a:p>
          <a:p>
            <a:pPr lvl="3"/>
            <a:r>
              <a:rPr lang="en-US" dirty="0" smtClean="0"/>
              <a:t>What aspects?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78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705" y="1830387"/>
            <a:ext cx="8229600" cy="4525963"/>
          </a:xfrm>
        </p:spPr>
        <p:txBody>
          <a:bodyPr/>
          <a:lstStyle/>
          <a:p>
            <a:r>
              <a:rPr lang="en-US" dirty="0" smtClean="0"/>
              <a:t>Profiling CNA behaviors:</a:t>
            </a:r>
          </a:p>
          <a:p>
            <a:pPr lvl="1"/>
            <a:r>
              <a:rPr lang="en-US" dirty="0" smtClean="0"/>
              <a:t>Not the individual.</a:t>
            </a:r>
          </a:p>
          <a:p>
            <a:pPr lvl="1"/>
            <a:r>
              <a:rPr lang="en-US" dirty="0" smtClean="0"/>
              <a:t>Groups would be good but we lack foundational information.</a:t>
            </a:r>
          </a:p>
          <a:p>
            <a:pPr lvl="2"/>
            <a:r>
              <a:rPr lang="en-US" dirty="0" smtClean="0"/>
              <a:t>Countries can provide foundational information.</a:t>
            </a:r>
          </a:p>
          <a:p>
            <a:pPr lvl="2"/>
            <a:r>
              <a:rPr lang="en-US" dirty="0" smtClean="0"/>
              <a:t>Beyond language </a:t>
            </a:r>
          </a:p>
          <a:p>
            <a:pPr lvl="3"/>
            <a:r>
              <a:rPr lang="en-US" dirty="0" smtClean="0"/>
              <a:t>We see the differences in art, sport, etc.</a:t>
            </a:r>
          </a:p>
          <a:p>
            <a:pPr lvl="3"/>
            <a:r>
              <a:rPr lang="en-US" dirty="0" smtClean="0"/>
              <a:t>Customs also but, suspect this is not as vital and out of scope.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49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“Culture is defined as the </a:t>
            </a:r>
            <a:r>
              <a:rPr lang="en-US" i="1" dirty="0" smtClean="0"/>
              <a:t>collective mental programming of the human mind </a:t>
            </a:r>
            <a:r>
              <a:rPr lang="en-US" dirty="0" smtClean="0"/>
              <a:t>which distinguishes one group of people from another.” (</a:t>
            </a:r>
            <a:r>
              <a:rPr lang="en-US" dirty="0" err="1" smtClean="0"/>
              <a:t>geert-hofstede.com</a:t>
            </a:r>
            <a:r>
              <a:rPr lang="en-US" dirty="0" smtClean="0"/>
              <a:t>/</a:t>
            </a:r>
            <a:r>
              <a:rPr lang="en-US" dirty="0" err="1" smtClean="0"/>
              <a:t>countries.html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not reflect differences between individuals.</a:t>
            </a:r>
          </a:p>
          <a:p>
            <a:pPr lvl="1"/>
            <a:r>
              <a:rPr lang="en-US" dirty="0" smtClean="0"/>
              <a:t>Statements about cultures are general and relative.</a:t>
            </a:r>
          </a:p>
          <a:p>
            <a:pPr lvl="1"/>
            <a:r>
              <a:rPr lang="en-US" dirty="0" smtClean="0"/>
              <a:t>The appeal of culture lies in the fact that the people’s thought processes subconsciously reflect their cultural background.</a:t>
            </a:r>
          </a:p>
          <a:p>
            <a:pPr lvl="2"/>
            <a:r>
              <a:rPr lang="en-US" dirty="0" smtClean="0"/>
              <a:t>While not great for individual hacker attribution it has </a:t>
            </a:r>
            <a:r>
              <a:rPr lang="en-US" dirty="0" err="1" smtClean="0"/>
              <a:t>cyberwar</a:t>
            </a:r>
            <a:r>
              <a:rPr lang="en-US" dirty="0" smtClean="0"/>
              <a:t> implications: defensive and offensive.</a:t>
            </a:r>
          </a:p>
          <a:p>
            <a:pPr lvl="2"/>
            <a:r>
              <a:rPr lang="en-US" dirty="0" smtClean="0"/>
              <a:t>Markers </a:t>
            </a:r>
            <a:r>
              <a:rPr lang="en-US" i="1" dirty="0" smtClean="0"/>
              <a:t>should</a:t>
            </a:r>
            <a:r>
              <a:rPr lang="en-US" dirty="0" smtClean="0"/>
              <a:t> reveal themselves even with re-used attacks.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2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Soft Markers?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Hofstede</a:t>
            </a:r>
            <a:r>
              <a:rPr lang="en-US" dirty="0" smtClean="0"/>
              <a:t> identified 4 cultural dimensions:</a:t>
            </a:r>
          </a:p>
          <a:p>
            <a:pPr lvl="1"/>
            <a:r>
              <a:rPr lang="en-US" dirty="0" smtClean="0"/>
              <a:t>Power distance </a:t>
            </a:r>
          </a:p>
          <a:p>
            <a:pPr lvl="1"/>
            <a:r>
              <a:rPr lang="en-US" dirty="0" smtClean="0"/>
              <a:t>Individual </a:t>
            </a:r>
            <a:r>
              <a:rPr lang="en-US" dirty="0" err="1" smtClean="0"/>
              <a:t>vs</a:t>
            </a:r>
            <a:r>
              <a:rPr lang="en-US" dirty="0" smtClean="0"/>
              <a:t> Collective</a:t>
            </a:r>
          </a:p>
          <a:p>
            <a:pPr lvl="1"/>
            <a:r>
              <a:rPr lang="en-US" dirty="0" smtClean="0"/>
              <a:t>Masculine </a:t>
            </a:r>
            <a:r>
              <a:rPr lang="en-US" dirty="0" err="1" smtClean="0"/>
              <a:t>vs</a:t>
            </a:r>
            <a:r>
              <a:rPr lang="en-US" dirty="0" smtClean="0"/>
              <a:t> feminine</a:t>
            </a:r>
          </a:p>
          <a:p>
            <a:pPr lvl="1"/>
            <a:r>
              <a:rPr lang="en-US" dirty="0" smtClean="0"/>
              <a:t>Uncertainty avoidance</a:t>
            </a:r>
          </a:p>
          <a:p>
            <a:r>
              <a:rPr lang="en-US" dirty="0" smtClean="0"/>
              <a:t>Others have added to the model </a:t>
            </a:r>
          </a:p>
          <a:p>
            <a:pPr lvl="1"/>
            <a:r>
              <a:rPr lang="en-US" dirty="0" smtClean="0"/>
              <a:t>Long </a:t>
            </a:r>
            <a:r>
              <a:rPr lang="en-US" dirty="0"/>
              <a:t>Term Orientation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/>
              <a:t>Immediate (Bond)</a:t>
            </a:r>
          </a:p>
          <a:p>
            <a:pPr lvl="1"/>
            <a:r>
              <a:rPr lang="en-US" dirty="0" smtClean="0"/>
              <a:t>Indulgence </a:t>
            </a:r>
            <a:r>
              <a:rPr lang="en-US" dirty="0" err="1" smtClean="0"/>
              <a:t>vs</a:t>
            </a:r>
            <a:r>
              <a:rPr lang="en-US" dirty="0" smtClean="0"/>
              <a:t> restraint (</a:t>
            </a:r>
            <a:r>
              <a:rPr lang="en-US" dirty="0" err="1" smtClean="0"/>
              <a:t>Minkov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Monumentalism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self-effacement (</a:t>
            </a:r>
            <a:r>
              <a:rPr lang="en-US" dirty="0" err="1" smtClean="0"/>
              <a:t>Minkov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3098-22FB-684C-999F-37142A951D16}" type="datetime1">
              <a:rPr lang="en-US" smtClean="0"/>
              <a:t>1/29/12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0A19-E0A6-5B4D-ACB0-E5BA24CFF3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35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22821</TotalTime>
  <Words>1818</Words>
  <Application>Microsoft Macintosh PowerPoint</Application>
  <PresentationFormat>On-screen Show (4:3)</PresentationFormat>
  <Paragraphs>267</Paragraphs>
  <Slides>27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Using Soft Markers in Attack Attribution </vt:lpstr>
      <vt:lpstr>Introduction </vt:lpstr>
      <vt:lpstr>Introduction </vt:lpstr>
      <vt:lpstr>Attribution Background </vt:lpstr>
      <vt:lpstr>Current Solutions Limitations </vt:lpstr>
      <vt:lpstr>Different Perspective?</vt:lpstr>
      <vt:lpstr>The Role of Culture</vt:lpstr>
      <vt:lpstr>The Role of Culture</vt:lpstr>
      <vt:lpstr>What are Soft Markers?</vt:lpstr>
      <vt:lpstr>Cultural Dimensions &amp; Attacks</vt:lpstr>
      <vt:lpstr>Cultural Dimensions &amp; Attacks</vt:lpstr>
      <vt:lpstr>Cultural Dimensions - Guss </vt:lpstr>
      <vt:lpstr>Cultural Dimensions - Guss </vt:lpstr>
      <vt:lpstr>Cultural Dimensions Value</vt:lpstr>
      <vt:lpstr>Research Project</vt:lpstr>
      <vt:lpstr>Example #1 </vt:lpstr>
      <vt:lpstr>Example #1</vt:lpstr>
      <vt:lpstr>Example #2 </vt:lpstr>
      <vt:lpstr>Example #2 Explanation</vt:lpstr>
      <vt:lpstr>Example #2</vt:lpstr>
      <vt:lpstr>Example #3</vt:lpstr>
      <vt:lpstr>Example #3 </vt:lpstr>
      <vt:lpstr>Example #3</vt:lpstr>
      <vt:lpstr>What’s Next</vt:lpstr>
      <vt:lpstr>What’s Next</vt:lpstr>
      <vt:lpstr>What I Need</vt:lpstr>
      <vt:lpstr>Closing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Soft Markers in Attack Attribution </dc:title>
  <dc:creator>char sample</dc:creator>
  <cp:lastModifiedBy>char sample</cp:lastModifiedBy>
  <cp:revision>91</cp:revision>
  <dcterms:created xsi:type="dcterms:W3CDTF">2012-01-05T19:51:52Z</dcterms:created>
  <dcterms:modified xsi:type="dcterms:W3CDTF">2012-01-29T23:43:18Z</dcterms:modified>
</cp:coreProperties>
</file>